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18"/>
  </p:notesMasterIdLst>
  <p:handoutMasterIdLst>
    <p:handoutMasterId r:id="rId19"/>
  </p:handoutMasterIdLst>
  <p:sldIdLst>
    <p:sldId id="4119" r:id="rId5"/>
    <p:sldId id="4133" r:id="rId6"/>
    <p:sldId id="4169" r:id="rId7"/>
    <p:sldId id="4185" r:id="rId8"/>
    <p:sldId id="4186" r:id="rId9"/>
    <p:sldId id="4187" r:id="rId10"/>
    <p:sldId id="2061" r:id="rId11"/>
    <p:sldId id="4190" r:id="rId12"/>
    <p:sldId id="4191" r:id="rId13"/>
    <p:sldId id="4193" r:id="rId14"/>
    <p:sldId id="4192" r:id="rId15"/>
    <p:sldId id="4194" r:id="rId16"/>
    <p:sldId id="4004" r:id="rId17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318" autoAdjust="0"/>
    <p:restoredTop sz="93792" autoAdjust="0"/>
  </p:normalViewPr>
  <p:slideViewPr>
    <p:cSldViewPr snapToGrid="0">
      <p:cViewPr varScale="1">
        <p:scale>
          <a:sx n="87" d="100"/>
          <a:sy n="87" d="100"/>
        </p:scale>
        <p:origin x="108" y="144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28/11/2023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28/11/2023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1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312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220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19100" y="1241425"/>
            <a:ext cx="5956300" cy="3351213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98DB0-4917-8B47-AE63-5CF111633F7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220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7784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171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4120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5807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781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C78D6-10B5-4715-9468-7FD3B2DE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865FD-8402-443E-A5D9-C33A3249A6F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E3FBF5-C3DA-49D3-8445-2FD9B579A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451D7-0366-449A-A92B-BA58D8C75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954E-F6CB-4B17-A4BD-2DD957F9BB9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56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901" r:id="rId51"/>
    <p:sldLayoutId id="2147483902" r:id="rId52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4919472" y="2301775"/>
            <a:ext cx="6886610" cy="1507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COMITÊ TÉCNICO DA RBB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de 28 </a:t>
            </a:r>
            <a:r>
              <a:rPr lang="pt-BR" altLang="pt-BR" sz="20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nov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Pré-Condições e Considerações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83025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Testes realizados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Dois conjuntos 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permissionamento (1 e 2).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 os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“duplicados” (1 e 2).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 endereços no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AccountRules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(A, B, C) do que no 2 (A).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Apontei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AccountIngress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para 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AccountRules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Derrubei um nó (chamarei de N).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Fiz uma transação com C (AccountRules1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Ok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AccountRules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Não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bloco B1.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Reponterei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AccountIngress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para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AccountRules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(no bloco B2).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Outra transação com C (no bloco B3).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Subi N apontando para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AccountIngress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 importou todos os blocos, mas parou no B3.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 de processamento de bloco.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Achei o código, para confirmar. </a:t>
            </a:r>
          </a:p>
        </p:txBody>
      </p:sp>
    </p:spTree>
    <p:extLst>
      <p:ext uri="{BB962C8B-B14F-4D97-AF65-F5344CB8AC3E}">
        <p14:creationId xmlns:p14="http://schemas.microsoft.com/office/powerpoint/2010/main" val="390372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Pré-Condições e Considerações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83025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a transparência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 subir um </a:t>
            </a:r>
            <a:r>
              <a:rPr lang="pt-BR" sz="24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24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 permissionamento de contas ligado, revisa-se automaticamente todo o histórico de regras de permissionamento.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Mesmo que as regras sejam alteradas pelo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reponteiramento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AccountIngress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AccountRules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isso, é interessante que 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AccountIngress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esteja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preloaded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 o histórico é conhecido pelos </a:t>
            </a:r>
            <a:r>
              <a:rPr lang="pt-BR" sz="24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mudarmos as regras (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AccountRules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 Admin), os </a:t>
            </a:r>
            <a:r>
              <a:rPr lang="pt-BR" sz="24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observers</a:t>
            </a:r>
            <a:r>
              <a:rPr lang="pt-BR" sz="24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 acompanham as mudanças.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 transação é validada perante as regras vigentes àquela época.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mudarmos 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AccountIngress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os </a:t>
            </a:r>
            <a:r>
              <a:rPr lang="pt-BR" sz="24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observers</a:t>
            </a:r>
            <a:r>
              <a:rPr lang="pt-BR" sz="24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 serão capazes de acompanhar, pois a mudança efetiva ocorre na configuração dos nós e não na blockchain.</a:t>
            </a:r>
          </a:p>
        </p:txBody>
      </p:sp>
    </p:spTree>
    <p:extLst>
      <p:ext uri="{BB962C8B-B14F-4D97-AF65-F5344CB8AC3E}">
        <p14:creationId xmlns:p14="http://schemas.microsoft.com/office/powerpoint/2010/main" val="153068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Pré-Condições e Considerações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83025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Consequências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Fossilização dos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preloaded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Versão 1.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0.5.9.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Compilador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Truffle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(além 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migrations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Ataque ao permissionamento é mais sério.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 nos obrigar a mudar 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AccountIngress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Reduz a transparência.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Possíveis ações.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Buscar aumento de segurança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AccountIngress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Separação da administração de Nodes (menos prioritária) 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Votação para: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Mudança 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AccountRules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reponteiramento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AccountIngress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Inclusão/exclusão de admin 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Risco 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Mais complexidade. Mais possibilidade de bugs.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71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glads@bndes.gov.br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Pauta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Cronograma proposto.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Permissionamento.</a:t>
            </a:r>
          </a:p>
        </p:txBody>
      </p:sp>
    </p:spTree>
    <p:extLst>
      <p:ext uri="{BB962C8B-B14F-4D97-AF65-F5344CB8AC3E}">
        <p14:creationId xmlns:p14="http://schemas.microsoft.com/office/powerpoint/2010/main" val="125282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Cronograma Proposto</a:t>
            </a:r>
          </a:p>
        </p:txBody>
      </p:sp>
    </p:spTree>
    <p:extLst>
      <p:ext uri="{BB962C8B-B14F-4D97-AF65-F5344CB8AC3E}">
        <p14:creationId xmlns:p14="http://schemas.microsoft.com/office/powerpoint/2010/main" val="3754132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2">
            <a:extLst>
              <a:ext uri="{FF2B5EF4-FFF2-40B4-BE49-F238E27FC236}">
                <a16:creationId xmlns:a16="http://schemas.microsoft.com/office/drawing/2014/main" id="{B803AB33-8E15-01D8-4CCD-5644A2B8B450}"/>
              </a:ext>
            </a:extLst>
          </p:cNvPr>
          <p:cNvSpPr txBox="1"/>
          <p:nvPr/>
        </p:nvSpPr>
        <p:spPr>
          <a:xfrm>
            <a:off x="359232" y="1771414"/>
            <a:ext cx="11473535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   </a:t>
            </a:r>
            <a:r>
              <a:rPr lang="pt-BR" sz="20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Pré-reqs </a:t>
            </a:r>
            <a:endParaRPr lang="pt-BR" sz="2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Dataprev</a:t>
            </a:r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TCU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RNP</a:t>
            </a:r>
          </a:p>
          <a:p>
            <a:r>
              <a:rPr lang="pt-BR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cs typeface="Arial" panose="020B0604020202020204" pitchFamily="34" charset="0"/>
              </a:rPr>
              <a:t>CPQD</a:t>
            </a: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PUC-Rio</a:t>
            </a:r>
          </a:p>
        </p:txBody>
      </p:sp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5" y="495025"/>
            <a:ext cx="5595974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Cronograma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3912DE1-049F-632E-D468-1C1B848B465C}"/>
              </a:ext>
            </a:extLst>
          </p:cNvPr>
          <p:cNvSpPr/>
          <p:nvPr/>
        </p:nvSpPr>
        <p:spPr>
          <a:xfrm>
            <a:off x="3551960" y="2213463"/>
            <a:ext cx="178813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/>
              <a:t>VMs</a:t>
            </a:r>
            <a:r>
              <a:rPr lang="pt-BR" sz="1400" dirty="0"/>
              <a:t> + Roteiro 1.1-1.5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E299093-AF25-ABB6-2BAD-41EF13B6DB7B}"/>
              </a:ext>
            </a:extLst>
          </p:cNvPr>
          <p:cNvSpPr/>
          <p:nvPr/>
        </p:nvSpPr>
        <p:spPr>
          <a:xfrm>
            <a:off x="3575304" y="2645845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F6C77A7-9C83-D7BC-FC01-71C09E3D34B2}"/>
              </a:ext>
            </a:extLst>
          </p:cNvPr>
          <p:cNvSpPr/>
          <p:nvPr/>
        </p:nvSpPr>
        <p:spPr>
          <a:xfrm>
            <a:off x="3575304" y="3078227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8EC1DD6-C8EF-9D1A-A51C-CB2655CB8883}"/>
              </a:ext>
            </a:extLst>
          </p:cNvPr>
          <p:cNvSpPr/>
          <p:nvPr/>
        </p:nvSpPr>
        <p:spPr>
          <a:xfrm>
            <a:off x="3575304" y="3510609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E910268-E0DF-BE84-5B92-01C4CD38A6C0}"/>
              </a:ext>
            </a:extLst>
          </p:cNvPr>
          <p:cNvSpPr/>
          <p:nvPr/>
        </p:nvSpPr>
        <p:spPr>
          <a:xfrm>
            <a:off x="3575304" y="3942991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FCBA8DC-70CD-B411-6755-FBD66D49533F}"/>
              </a:ext>
            </a:extLst>
          </p:cNvPr>
          <p:cNvSpPr/>
          <p:nvPr/>
        </p:nvSpPr>
        <p:spPr>
          <a:xfrm>
            <a:off x="3575304" y="4375375"/>
            <a:ext cx="176479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VMs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Roteiro 1.1-1.5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91A9DB2-BE46-1ABE-CA1E-8CBC6BACCF99}"/>
              </a:ext>
            </a:extLst>
          </p:cNvPr>
          <p:cNvSpPr/>
          <p:nvPr/>
        </p:nvSpPr>
        <p:spPr>
          <a:xfrm>
            <a:off x="6609388" y="2211587"/>
            <a:ext cx="1327604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2.1/2/3/4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B4A9D28-C1AB-BCF2-AB99-E23C3103012C}"/>
              </a:ext>
            </a:extLst>
          </p:cNvPr>
          <p:cNvSpPr/>
          <p:nvPr/>
        </p:nvSpPr>
        <p:spPr>
          <a:xfrm>
            <a:off x="7936992" y="2644345"/>
            <a:ext cx="832396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3.1/2/5/6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F8E205F-08B7-EB05-5A64-5B1930AB1BAB}"/>
              </a:ext>
            </a:extLst>
          </p:cNvPr>
          <p:cNvSpPr/>
          <p:nvPr/>
        </p:nvSpPr>
        <p:spPr>
          <a:xfrm>
            <a:off x="8769388" y="3073378"/>
            <a:ext cx="8316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3.1/2/5/6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DB8362-71CE-B0B9-D68A-61EDA17EF615}"/>
              </a:ext>
            </a:extLst>
          </p:cNvPr>
          <p:cNvSpPr/>
          <p:nvPr/>
        </p:nvSpPr>
        <p:spPr>
          <a:xfrm>
            <a:off x="9604995" y="3509861"/>
            <a:ext cx="8316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3.1/2/5/6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F776706-47E6-9E05-E49E-B77C868CF781}"/>
              </a:ext>
            </a:extLst>
          </p:cNvPr>
          <p:cNvSpPr/>
          <p:nvPr/>
        </p:nvSpPr>
        <p:spPr>
          <a:xfrm>
            <a:off x="10435192" y="3942619"/>
            <a:ext cx="8316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3.1/2/5/6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AA04B7F-C55F-2659-0BDF-8D32677E22B7}"/>
              </a:ext>
            </a:extLst>
          </p:cNvPr>
          <p:cNvSpPr/>
          <p:nvPr/>
        </p:nvSpPr>
        <p:spPr>
          <a:xfrm>
            <a:off x="11279576" y="4375375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C0339C0-3C2E-8108-FDC1-B2ACABE0E2C1}"/>
              </a:ext>
            </a:extLst>
          </p:cNvPr>
          <p:cNvSpPr/>
          <p:nvPr/>
        </p:nvSpPr>
        <p:spPr>
          <a:xfrm>
            <a:off x="5383680" y="2211587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EE9FBD78-C3AC-D87E-FDBA-FC8E84E9E9BF}"/>
              </a:ext>
            </a:extLst>
          </p:cNvPr>
          <p:cNvSpPr/>
          <p:nvPr/>
        </p:nvSpPr>
        <p:spPr>
          <a:xfrm>
            <a:off x="3456432" y="5139130"/>
            <a:ext cx="4425696" cy="1568756"/>
          </a:xfrm>
          <a:prstGeom prst="wedgeRectCallout">
            <a:avLst>
              <a:gd name="adj1" fmla="val -47481"/>
              <a:gd name="adj2" fmla="val -78577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30/12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Monitoração: Dataprev/TCU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Observação: RNP, CPQD, PUC e BNDES.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PUC: documentação.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RNP/BNDES: reproduzir </a:t>
            </a:r>
            <a:r>
              <a:rPr lang="pt-BR" sz="1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-boot.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CPQD: rodar </a:t>
            </a:r>
            <a:r>
              <a:rPr lang="pt-BR" sz="1400" b="1" i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permissionamento: BNDES.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B7096EA-AC48-E672-300E-E682151FD6E1}"/>
              </a:ext>
            </a:extLst>
          </p:cNvPr>
          <p:cNvSpPr/>
          <p:nvPr/>
        </p:nvSpPr>
        <p:spPr>
          <a:xfrm>
            <a:off x="2039113" y="4376627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AD36ECE-7FE1-1305-9162-AD04927CC696}"/>
              </a:ext>
            </a:extLst>
          </p:cNvPr>
          <p:cNvSpPr/>
          <p:nvPr/>
        </p:nvSpPr>
        <p:spPr>
          <a:xfrm>
            <a:off x="2039113" y="2211587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8C58A7D-AEBA-7038-0E0A-1D8AC9133073}"/>
              </a:ext>
            </a:extLst>
          </p:cNvPr>
          <p:cNvSpPr/>
          <p:nvPr/>
        </p:nvSpPr>
        <p:spPr>
          <a:xfrm>
            <a:off x="2039113" y="2644595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B9273C4-B210-1B3F-4453-C15C13A74D73}"/>
              </a:ext>
            </a:extLst>
          </p:cNvPr>
          <p:cNvSpPr/>
          <p:nvPr/>
        </p:nvSpPr>
        <p:spPr>
          <a:xfrm>
            <a:off x="2039113" y="3077603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B8132725-4BC8-F7C0-1F3C-12F243F2710D}"/>
              </a:ext>
            </a:extLst>
          </p:cNvPr>
          <p:cNvSpPr/>
          <p:nvPr/>
        </p:nvSpPr>
        <p:spPr>
          <a:xfrm>
            <a:off x="2039113" y="3510611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C00EB9A-2A81-76A6-92A9-111E70B0DD29}"/>
              </a:ext>
            </a:extLst>
          </p:cNvPr>
          <p:cNvSpPr/>
          <p:nvPr/>
        </p:nvSpPr>
        <p:spPr>
          <a:xfrm>
            <a:off x="2039113" y="3943619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1C6AE71-B4F3-94CA-928C-7FDD8021E5F1}"/>
              </a:ext>
            </a:extLst>
          </p:cNvPr>
          <p:cNvSpPr/>
          <p:nvPr/>
        </p:nvSpPr>
        <p:spPr>
          <a:xfrm>
            <a:off x="2017877" y="4375375"/>
            <a:ext cx="1490472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Balão de Fala: Retângulo 30">
            <a:extLst>
              <a:ext uri="{FF2B5EF4-FFF2-40B4-BE49-F238E27FC236}">
                <a16:creationId xmlns:a16="http://schemas.microsoft.com/office/drawing/2014/main" id="{D88FEE04-64D2-BB04-4268-1D618D55DC72}"/>
              </a:ext>
            </a:extLst>
          </p:cNvPr>
          <p:cNvSpPr/>
          <p:nvPr/>
        </p:nvSpPr>
        <p:spPr>
          <a:xfrm>
            <a:off x="3255264" y="1242732"/>
            <a:ext cx="1080000" cy="441444"/>
          </a:xfrm>
          <a:prstGeom prst="wedgeRectCallout">
            <a:avLst>
              <a:gd name="adj1" fmla="val 145046"/>
              <a:gd name="adj2" fmla="val 166841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09/02 enodes.md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72B39E03-4FCB-065E-1D79-7B02D5C10565}"/>
              </a:ext>
            </a:extLst>
          </p:cNvPr>
          <p:cNvSpPr/>
          <p:nvPr/>
        </p:nvSpPr>
        <p:spPr>
          <a:xfrm>
            <a:off x="5394959" y="4375375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BB9675A0-E8D0-8305-32E9-DF26A0425B0E}"/>
              </a:ext>
            </a:extLst>
          </p:cNvPr>
          <p:cNvSpPr/>
          <p:nvPr/>
        </p:nvSpPr>
        <p:spPr>
          <a:xfrm>
            <a:off x="5394960" y="3942619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A40B3414-6D3E-720F-9FB9-993D049E0ECC}"/>
              </a:ext>
            </a:extLst>
          </p:cNvPr>
          <p:cNvSpPr/>
          <p:nvPr/>
        </p:nvSpPr>
        <p:spPr>
          <a:xfrm>
            <a:off x="5394959" y="3509861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72B7E33-18FE-EB2C-38AA-589637532D9F}"/>
              </a:ext>
            </a:extLst>
          </p:cNvPr>
          <p:cNvSpPr/>
          <p:nvPr/>
        </p:nvSpPr>
        <p:spPr>
          <a:xfrm>
            <a:off x="5394959" y="3077103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86C77894-AE08-0B4F-8236-9E6CFB6B7F5D}"/>
              </a:ext>
            </a:extLst>
          </p:cNvPr>
          <p:cNvSpPr/>
          <p:nvPr/>
        </p:nvSpPr>
        <p:spPr>
          <a:xfrm>
            <a:off x="5394959" y="2644345"/>
            <a:ext cx="1191345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1.6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3339601E-BAEE-2954-9898-4226D3A03035}"/>
              </a:ext>
            </a:extLst>
          </p:cNvPr>
          <p:cNvSpPr/>
          <p:nvPr/>
        </p:nvSpPr>
        <p:spPr>
          <a:xfrm>
            <a:off x="11292812" y="3942619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0C66135-72D2-0270-FE38-F50896D2B996}"/>
              </a:ext>
            </a:extLst>
          </p:cNvPr>
          <p:cNvSpPr/>
          <p:nvPr/>
        </p:nvSpPr>
        <p:spPr>
          <a:xfrm>
            <a:off x="11300604" y="3509861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EDCAE6D9-D90A-6CE6-F4F1-28FA5035D1D4}"/>
              </a:ext>
            </a:extLst>
          </p:cNvPr>
          <p:cNvSpPr/>
          <p:nvPr/>
        </p:nvSpPr>
        <p:spPr>
          <a:xfrm>
            <a:off x="11294897" y="3077103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4A2965C2-411A-EF3B-905D-2C6E1C9BD551}"/>
              </a:ext>
            </a:extLst>
          </p:cNvPr>
          <p:cNvSpPr/>
          <p:nvPr/>
        </p:nvSpPr>
        <p:spPr>
          <a:xfrm>
            <a:off x="11292812" y="2644345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3FDD2DC-B80B-66BC-6B92-AFFA3E8865EF}"/>
              </a:ext>
            </a:extLst>
          </p:cNvPr>
          <p:cNvSpPr/>
          <p:nvPr/>
        </p:nvSpPr>
        <p:spPr>
          <a:xfrm>
            <a:off x="11292812" y="2211587"/>
            <a:ext cx="754347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Balão de Fala: Retângulo 41">
            <a:extLst>
              <a:ext uri="{FF2B5EF4-FFF2-40B4-BE49-F238E27FC236}">
                <a16:creationId xmlns:a16="http://schemas.microsoft.com/office/drawing/2014/main" id="{DE76081E-7E8E-3756-EC55-C194F62828DA}"/>
              </a:ext>
            </a:extLst>
          </p:cNvPr>
          <p:cNvSpPr/>
          <p:nvPr/>
        </p:nvSpPr>
        <p:spPr>
          <a:xfrm>
            <a:off x="10467685" y="931753"/>
            <a:ext cx="1579475" cy="758770"/>
          </a:xfrm>
          <a:prstGeom prst="wedgeRectCallout">
            <a:avLst>
              <a:gd name="adj1" fmla="val 16205"/>
              <a:gd name="adj2" fmla="val 11103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Regras firewall (monitoração + </a:t>
            </a:r>
            <a:r>
              <a:rPr lang="pt-BR" sz="1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-boot)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8ED251CA-4EEE-1AC7-138A-D07C3272A49D}"/>
              </a:ext>
            </a:extLst>
          </p:cNvPr>
          <p:cNvSpPr/>
          <p:nvPr/>
        </p:nvSpPr>
        <p:spPr>
          <a:xfrm>
            <a:off x="7936992" y="4372410"/>
            <a:ext cx="3329800" cy="310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prstClr val="white"/>
                </a:solidFill>
                <a:latin typeface="Calibri"/>
              </a:rPr>
              <a:t>Subir </a:t>
            </a:r>
            <a:r>
              <a:rPr lang="pt-BR" sz="1200" dirty="0" err="1">
                <a:solidFill>
                  <a:prstClr val="white"/>
                </a:solidFill>
                <a:latin typeface="Calibri"/>
              </a:rPr>
              <a:t>writers</a:t>
            </a:r>
            <a:r>
              <a:rPr lang="pt-BR" sz="1200" dirty="0">
                <a:solidFill>
                  <a:prstClr val="white"/>
                </a:solidFill>
                <a:latin typeface="Calibri"/>
              </a:rPr>
              <a:t> e </a:t>
            </a:r>
            <a:r>
              <a:rPr lang="pt-BR" sz="1200" dirty="0" err="1">
                <a:solidFill>
                  <a:prstClr val="white"/>
                </a:solidFill>
                <a:latin typeface="Calibri"/>
              </a:rPr>
              <a:t>observer</a:t>
            </a:r>
            <a:r>
              <a:rPr lang="pt-BR" sz="1200" dirty="0">
                <a:solidFill>
                  <a:prstClr val="white"/>
                </a:solidFill>
                <a:latin typeface="Calibri"/>
              </a:rPr>
              <a:t>-boot</a:t>
            </a:r>
          </a:p>
        </p:txBody>
      </p:sp>
      <p:sp>
        <p:nvSpPr>
          <p:cNvPr id="2" name="Balão de Fala: Retângulo 1">
            <a:extLst>
              <a:ext uri="{FF2B5EF4-FFF2-40B4-BE49-F238E27FC236}">
                <a16:creationId xmlns:a16="http://schemas.microsoft.com/office/drawing/2014/main" id="{96F5FEE0-1FA0-3BCE-AB03-B82603724C64}"/>
              </a:ext>
            </a:extLst>
          </p:cNvPr>
          <p:cNvSpPr/>
          <p:nvPr/>
        </p:nvSpPr>
        <p:spPr>
          <a:xfrm>
            <a:off x="359232" y="5126444"/>
            <a:ext cx="2976192" cy="691147"/>
          </a:xfrm>
          <a:prstGeom prst="wedgeRectCallout">
            <a:avLst>
              <a:gd name="adj1" fmla="val 5855"/>
              <a:gd name="adj2" fmla="val -116151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14/12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de Operações: todos</a:t>
            </a:r>
          </a:p>
          <a:p>
            <a:r>
              <a:rPr lang="pt-BR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Balão de Fala: Retângulo 4">
            <a:extLst>
              <a:ext uri="{FF2B5EF4-FFF2-40B4-BE49-F238E27FC236}">
                <a16:creationId xmlns:a16="http://schemas.microsoft.com/office/drawing/2014/main" id="{A319DDE3-4593-5C75-35BD-3E9D8FDD6DD5}"/>
              </a:ext>
            </a:extLst>
          </p:cNvPr>
          <p:cNvSpPr/>
          <p:nvPr/>
        </p:nvSpPr>
        <p:spPr>
          <a:xfrm>
            <a:off x="5782368" y="1257946"/>
            <a:ext cx="1258511" cy="441444"/>
          </a:xfrm>
          <a:prstGeom prst="wedgeRectCallout">
            <a:avLst>
              <a:gd name="adj1" fmla="val 10759"/>
              <a:gd name="adj2" fmla="val 158556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23/02 – Regras de firewall</a:t>
            </a:r>
          </a:p>
        </p:txBody>
      </p:sp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9D379249-4C6D-E3A5-7E22-24D6F0092494}"/>
              </a:ext>
            </a:extLst>
          </p:cNvPr>
          <p:cNvSpPr/>
          <p:nvPr/>
        </p:nvSpPr>
        <p:spPr>
          <a:xfrm>
            <a:off x="4518816" y="1242732"/>
            <a:ext cx="1080000" cy="441444"/>
          </a:xfrm>
          <a:prstGeom prst="wedgeRectCallout">
            <a:avLst>
              <a:gd name="adj1" fmla="val 54888"/>
              <a:gd name="adj2" fmla="val 166841"/>
            </a:avLst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1200" b="1" dirty="0">
                <a:ln/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12-16/02 carnaval</a:t>
            </a:r>
          </a:p>
        </p:txBody>
      </p:sp>
      <p:sp>
        <p:nvSpPr>
          <p:cNvPr id="29" name="Balão de Fala: Retângulo 28">
            <a:extLst>
              <a:ext uri="{FF2B5EF4-FFF2-40B4-BE49-F238E27FC236}">
                <a16:creationId xmlns:a16="http://schemas.microsoft.com/office/drawing/2014/main" id="{7F5341F9-3EB4-2E49-7A1D-8048490D6174}"/>
              </a:ext>
            </a:extLst>
          </p:cNvPr>
          <p:cNvSpPr/>
          <p:nvPr/>
        </p:nvSpPr>
        <p:spPr>
          <a:xfrm>
            <a:off x="7974120" y="1257946"/>
            <a:ext cx="563275" cy="441444"/>
          </a:xfrm>
          <a:prstGeom prst="wedgeRectCallout">
            <a:avLst>
              <a:gd name="adj1" fmla="val 102040"/>
              <a:gd name="adj2" fmla="val 264195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15/03</a:t>
            </a:r>
          </a:p>
        </p:txBody>
      </p:sp>
      <p:sp>
        <p:nvSpPr>
          <p:cNvPr id="44" name="Balão de Fala: Retângulo 43">
            <a:extLst>
              <a:ext uri="{FF2B5EF4-FFF2-40B4-BE49-F238E27FC236}">
                <a16:creationId xmlns:a16="http://schemas.microsoft.com/office/drawing/2014/main" id="{E120FF1E-3905-9CB0-7DE8-C7D1BB447059}"/>
              </a:ext>
            </a:extLst>
          </p:cNvPr>
          <p:cNvSpPr/>
          <p:nvPr/>
        </p:nvSpPr>
        <p:spPr>
          <a:xfrm>
            <a:off x="9238667" y="1242732"/>
            <a:ext cx="563275" cy="441444"/>
          </a:xfrm>
          <a:prstGeom prst="wedgeRectCallout">
            <a:avLst>
              <a:gd name="adj1" fmla="val 160482"/>
              <a:gd name="adj2" fmla="val 454762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29/03</a:t>
            </a:r>
          </a:p>
        </p:txBody>
      </p:sp>
      <p:sp>
        <p:nvSpPr>
          <p:cNvPr id="45" name="Balão de Fala: Retângulo 44">
            <a:extLst>
              <a:ext uri="{FF2B5EF4-FFF2-40B4-BE49-F238E27FC236}">
                <a16:creationId xmlns:a16="http://schemas.microsoft.com/office/drawing/2014/main" id="{87B5377E-AE7A-402B-FBDE-40F31ADA3366}"/>
              </a:ext>
            </a:extLst>
          </p:cNvPr>
          <p:cNvSpPr/>
          <p:nvPr/>
        </p:nvSpPr>
        <p:spPr>
          <a:xfrm>
            <a:off x="9870940" y="1242732"/>
            <a:ext cx="563275" cy="441444"/>
          </a:xfrm>
          <a:prstGeom prst="wedgeRectCallout">
            <a:avLst>
              <a:gd name="adj1" fmla="val 191326"/>
              <a:gd name="adj2" fmla="val 55626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05/04</a:t>
            </a:r>
          </a:p>
        </p:txBody>
      </p:sp>
      <p:sp>
        <p:nvSpPr>
          <p:cNvPr id="46" name="Balão de Fala: Retângulo 45">
            <a:extLst>
              <a:ext uri="{FF2B5EF4-FFF2-40B4-BE49-F238E27FC236}">
                <a16:creationId xmlns:a16="http://schemas.microsoft.com/office/drawing/2014/main" id="{B18BD12C-D7B0-5AFD-F65F-1F66E0FDB7D0}"/>
              </a:ext>
            </a:extLst>
          </p:cNvPr>
          <p:cNvSpPr/>
          <p:nvPr/>
        </p:nvSpPr>
        <p:spPr>
          <a:xfrm>
            <a:off x="10020795" y="5123479"/>
            <a:ext cx="1701588" cy="957480"/>
          </a:xfrm>
          <a:prstGeom prst="wedgeRectCallout">
            <a:avLst>
              <a:gd name="adj1" fmla="val 67077"/>
              <a:gd name="adj2" fmla="val -94019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12/04</a:t>
            </a:r>
          </a:p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Abertura dos </a:t>
            </a:r>
            <a:r>
              <a:rPr lang="pt-BR" sz="1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</a:t>
            </a:r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-boots</a:t>
            </a:r>
          </a:p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Inauguração da RBB</a:t>
            </a:r>
          </a:p>
          <a:p>
            <a:pPr algn="ctr"/>
            <a:endParaRPr lang="pt-BR" sz="1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Balão de Fala: Retângulo 46">
            <a:extLst>
              <a:ext uri="{FF2B5EF4-FFF2-40B4-BE49-F238E27FC236}">
                <a16:creationId xmlns:a16="http://schemas.microsoft.com/office/drawing/2014/main" id="{B4C71765-673F-28E0-5503-5326D65E8524}"/>
              </a:ext>
            </a:extLst>
          </p:cNvPr>
          <p:cNvSpPr/>
          <p:nvPr/>
        </p:nvSpPr>
        <p:spPr>
          <a:xfrm>
            <a:off x="7341846" y="1257946"/>
            <a:ext cx="563275" cy="441444"/>
          </a:xfrm>
          <a:prstGeom prst="wedgeRectCallout">
            <a:avLst>
              <a:gd name="adj1" fmla="val 63080"/>
              <a:gd name="adj2" fmla="val 154411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08/03</a:t>
            </a:r>
          </a:p>
        </p:txBody>
      </p:sp>
      <p:sp>
        <p:nvSpPr>
          <p:cNvPr id="49" name="Balão de Fala: Retângulo 48">
            <a:extLst>
              <a:ext uri="{FF2B5EF4-FFF2-40B4-BE49-F238E27FC236}">
                <a16:creationId xmlns:a16="http://schemas.microsoft.com/office/drawing/2014/main" id="{B41E6308-125F-52FF-AE29-5124EAAC8706}"/>
              </a:ext>
            </a:extLst>
          </p:cNvPr>
          <p:cNvSpPr/>
          <p:nvPr/>
        </p:nvSpPr>
        <p:spPr>
          <a:xfrm>
            <a:off x="8606393" y="1247434"/>
            <a:ext cx="563275" cy="441444"/>
          </a:xfrm>
          <a:prstGeom prst="wedgeRectCallout">
            <a:avLst>
              <a:gd name="adj1" fmla="val 124768"/>
              <a:gd name="adj2" fmla="val 355336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22/03</a:t>
            </a:r>
          </a:p>
        </p:txBody>
      </p:sp>
    </p:spTree>
    <p:extLst>
      <p:ext uri="{BB962C8B-B14F-4D97-AF65-F5344CB8AC3E}">
        <p14:creationId xmlns:p14="http://schemas.microsoft.com/office/powerpoint/2010/main" val="293115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1" grpId="0" animBg="1"/>
      <p:bldP spid="42" grpId="0" animBg="1"/>
      <p:bldP spid="2" grpId="0" animBg="1"/>
      <p:bldP spid="5" grpId="0" animBg="1"/>
      <p:bldP spid="8" grpId="0" animBg="1"/>
      <p:bldP spid="29" grpId="0" animBg="1"/>
      <p:bldP spid="44" grpId="0" animBg="1"/>
      <p:bldP spid="45" grpId="0" animBg="1"/>
      <p:bldP spid="46" grpId="0" animBg="1"/>
      <p:bldP spid="47" grpId="0" animBg="1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Permissionamento</a:t>
            </a:r>
          </a:p>
        </p:txBody>
      </p:sp>
    </p:spTree>
    <p:extLst>
      <p:ext uri="{BB962C8B-B14F-4D97-AF65-F5344CB8AC3E}">
        <p14:creationId xmlns:p14="http://schemas.microsoft.com/office/powerpoint/2010/main" val="346156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Pré-Condições e Considerações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o permissionamento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Há 5 contratos implantados.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NodeIngress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AccountIngress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Preloaded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(código no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genesis.json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São os contratos que os nós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Besu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referenciam e chamam.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Funcionam como </a:t>
            </a:r>
            <a:r>
              <a:rPr lang="pt-BR" sz="24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proxy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NodeRules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AccountRules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 Admin.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Contêm as regras. 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Podem ser mudadas, alterando os “ponteiros” dos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Ingress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endParaRPr lang="pt-BR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267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BDD3D006-016A-30AA-FF77-98308B2E96D9}"/>
              </a:ext>
            </a:extLst>
          </p:cNvPr>
          <p:cNvSpPr/>
          <p:nvPr/>
        </p:nvSpPr>
        <p:spPr>
          <a:xfrm>
            <a:off x="789418" y="1954819"/>
            <a:ext cx="10389369" cy="147418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628647F-4975-2E33-E3D1-F07F1AC6EA01}"/>
              </a:ext>
            </a:extLst>
          </p:cNvPr>
          <p:cNvSpPr/>
          <p:nvPr/>
        </p:nvSpPr>
        <p:spPr>
          <a:xfrm>
            <a:off x="802565" y="4451408"/>
            <a:ext cx="10389369" cy="11685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-2" y="372813"/>
            <a:ext cx="8010854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 dirty="0">
              <a:cs typeface="Arial" panose="020B0604020202020204" pitchFamily="34" charset="0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178631" y="544303"/>
            <a:ext cx="4015320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cs typeface="Arial" panose="020B0604020202020204" pitchFamily="34" charset="0"/>
              </a:rPr>
              <a:t>Permissionamento </a:t>
            </a:r>
            <a:r>
              <a:rPr lang="pt-BR" altLang="pt-BR" sz="2000" b="1" dirty="0" err="1">
                <a:solidFill>
                  <a:schemeClr val="bg1"/>
                </a:solidFill>
                <a:cs typeface="Arial" panose="020B0604020202020204" pitchFamily="34" charset="0"/>
              </a:rPr>
              <a:t>Onchain</a:t>
            </a:r>
            <a:r>
              <a:rPr lang="pt-BR" altLang="pt-BR" sz="2000" b="1" dirty="0">
                <a:solidFill>
                  <a:schemeClr val="bg1"/>
                </a:solidFill>
                <a:cs typeface="Arial" panose="020B0604020202020204" pitchFamily="34" charset="0"/>
              </a:rPr>
              <a:t> - </a:t>
            </a:r>
            <a:r>
              <a:rPr lang="pt-BR" altLang="pt-BR" sz="2000" b="1" dirty="0" err="1">
                <a:solidFill>
                  <a:schemeClr val="bg1"/>
                </a:solidFill>
                <a:cs typeface="Arial" panose="020B0604020202020204" pitchFamily="34" charset="0"/>
              </a:rPr>
              <a:t>Deploy</a:t>
            </a:r>
            <a:endParaRPr lang="pt-BR" altLang="pt-BR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542844" y="2874555"/>
            <a:ext cx="1540004" cy="353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NodeIngress</a:t>
            </a:r>
            <a:endParaRPr lang="pt-BR" sz="1600" dirty="0">
              <a:effectLst/>
              <a:ea typeface="Times New Roman"/>
              <a:cs typeface="Times New Roman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4825971" y="2072769"/>
            <a:ext cx="1329795" cy="3837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Ingress</a:t>
            </a:r>
            <a:endParaRPr lang="pt-BR" sz="1600" dirty="0">
              <a:effectLst/>
              <a:ea typeface="Times New Roman"/>
              <a:cs typeface="Times New Roman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5984549" y="2874555"/>
            <a:ext cx="1851725" cy="38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b="1" dirty="0" err="1">
                <a:effectLst/>
                <a:ea typeface="Times New Roman"/>
                <a:cs typeface="Times New Roman"/>
              </a:rPr>
              <a:t>AccountIngress</a:t>
            </a:r>
            <a:endParaRPr lang="pt-BR" sz="1600" b="1" dirty="0">
              <a:effectLst/>
              <a:ea typeface="Times New Roman"/>
              <a:cs typeface="Times New Roman"/>
            </a:endParaRPr>
          </a:p>
        </p:txBody>
      </p:sp>
      <p:cxnSp>
        <p:nvCxnSpPr>
          <p:cNvPr id="32" name="Conector de seta reta 31"/>
          <p:cNvCxnSpPr>
            <a:cxnSpLocks/>
            <a:stCxn id="30" idx="0"/>
            <a:endCxn id="29" idx="2"/>
          </p:cNvCxnSpPr>
          <p:nvPr/>
        </p:nvCxnSpPr>
        <p:spPr>
          <a:xfrm flipV="1">
            <a:off x="4312846" y="2456552"/>
            <a:ext cx="1178023" cy="41800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>
            <a:cxnSpLocks/>
            <a:stCxn id="31" idx="0"/>
            <a:endCxn id="29" idx="2"/>
          </p:cNvCxnSpPr>
          <p:nvPr/>
        </p:nvCxnSpPr>
        <p:spPr>
          <a:xfrm flipH="1" flipV="1">
            <a:off x="5490869" y="2456552"/>
            <a:ext cx="1419543" cy="41800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tângulo 42"/>
          <p:cNvSpPr/>
          <p:nvPr/>
        </p:nvSpPr>
        <p:spPr>
          <a:xfrm>
            <a:off x="5124891" y="5097383"/>
            <a:ext cx="1718422" cy="378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dirty="0" err="1">
                <a:effectLst/>
                <a:ea typeface="Times New Roman"/>
                <a:cs typeface="Times New Roman"/>
              </a:rPr>
              <a:t>NodeRules</a:t>
            </a:r>
            <a:endParaRPr lang="pt-BR" dirty="0">
              <a:effectLst/>
              <a:ea typeface="Times New Roman"/>
              <a:cs typeface="Times New Roman"/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7143005" y="5097382"/>
            <a:ext cx="2226137" cy="378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b="1" dirty="0" err="1">
                <a:effectLst/>
                <a:ea typeface="Times New Roman"/>
                <a:cs typeface="Times New Roman"/>
              </a:rPr>
              <a:t>AccountRules</a:t>
            </a:r>
            <a:endParaRPr lang="pt-BR" b="1" dirty="0">
              <a:effectLst/>
              <a:ea typeface="Times New Roman"/>
              <a:cs typeface="Times New Roman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599834" y="5097383"/>
            <a:ext cx="2226137" cy="378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pt-BR" b="1" dirty="0" err="1">
                <a:effectLst/>
                <a:ea typeface="Times New Roman"/>
                <a:cs typeface="Times New Roman"/>
              </a:rPr>
              <a:t>Admin</a:t>
            </a:r>
            <a:endParaRPr lang="pt-BR" b="1" dirty="0">
              <a:effectLst/>
              <a:ea typeface="Times New Roman"/>
              <a:cs typeface="Times New Roman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23D14A-D285-07FA-D658-3BA8651819AE}"/>
              </a:ext>
            </a:extLst>
          </p:cNvPr>
          <p:cNvSpPr txBox="1"/>
          <p:nvPr/>
        </p:nvSpPr>
        <p:spPr>
          <a:xfrm>
            <a:off x="1031606" y="1975921"/>
            <a:ext cx="2912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00"/>
                </a:solidFill>
                <a:ea typeface="Times New Roman"/>
                <a:cs typeface="Times New Roman"/>
              </a:rPr>
              <a:t>Contratos </a:t>
            </a:r>
            <a:r>
              <a:rPr lang="pt-BR" sz="2000" b="1" dirty="0" err="1">
                <a:solidFill>
                  <a:srgbClr val="000000"/>
                </a:solidFill>
                <a:ea typeface="Times New Roman"/>
                <a:cs typeface="Times New Roman"/>
              </a:rPr>
              <a:t>preloaded</a:t>
            </a:r>
            <a:r>
              <a:rPr lang="pt-BR" sz="2000" b="1" dirty="0">
                <a:solidFill>
                  <a:srgbClr val="000000"/>
                </a:solidFill>
                <a:effectLst/>
                <a:ea typeface="Times New Roman"/>
                <a:cs typeface="Times New Roman"/>
              </a:rPr>
              <a:t>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3735822-ECC9-80DA-E44D-7D804D516EF6}"/>
              </a:ext>
            </a:extLst>
          </p:cNvPr>
          <p:cNvSpPr txBox="1"/>
          <p:nvPr/>
        </p:nvSpPr>
        <p:spPr>
          <a:xfrm>
            <a:off x="1031605" y="4514552"/>
            <a:ext cx="2912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00"/>
                </a:solidFill>
                <a:effectLst/>
                <a:ea typeface="Times New Roman"/>
                <a:cs typeface="Times New Roman"/>
              </a:rPr>
              <a:t>Implantados no </a:t>
            </a:r>
            <a:r>
              <a:rPr lang="pt-BR" sz="2000" b="1" dirty="0" err="1">
                <a:solidFill>
                  <a:srgbClr val="000000"/>
                </a:solidFill>
                <a:effectLst/>
                <a:ea typeface="Times New Roman"/>
                <a:cs typeface="Times New Roman"/>
              </a:rPr>
              <a:t>Migrations</a:t>
            </a:r>
            <a:r>
              <a:rPr lang="pt-BR" sz="2000" b="1" dirty="0">
                <a:solidFill>
                  <a:srgbClr val="000000"/>
                </a:solidFill>
                <a:effectLst/>
                <a:ea typeface="Times New Roman"/>
                <a:cs typeface="Times New Roman"/>
              </a:rPr>
              <a:t>: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1B17462F-D7F7-76F1-9917-36D2A64B84F8}"/>
              </a:ext>
            </a:extLst>
          </p:cNvPr>
          <p:cNvCxnSpPr>
            <a:cxnSpLocks/>
            <a:stCxn id="30" idx="2"/>
            <a:endCxn id="45" idx="0"/>
          </p:cNvCxnSpPr>
          <p:nvPr/>
        </p:nvCxnSpPr>
        <p:spPr>
          <a:xfrm flipH="1">
            <a:off x="3712903" y="3227884"/>
            <a:ext cx="599943" cy="1869499"/>
          </a:xfrm>
          <a:prstGeom prst="straightConnector1">
            <a:avLst/>
          </a:prstGeom>
          <a:ln w="15875">
            <a:solidFill>
              <a:srgbClr val="000000">
                <a:alpha val="5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6B47516-427E-DB98-FE0A-575721A49892}"/>
              </a:ext>
            </a:extLst>
          </p:cNvPr>
          <p:cNvCxnSpPr>
            <a:cxnSpLocks/>
            <a:stCxn id="30" idx="2"/>
            <a:endCxn id="43" idx="0"/>
          </p:cNvCxnSpPr>
          <p:nvPr/>
        </p:nvCxnSpPr>
        <p:spPr>
          <a:xfrm>
            <a:off x="4312846" y="3227884"/>
            <a:ext cx="1671256" cy="1869499"/>
          </a:xfrm>
          <a:prstGeom prst="straightConnector1">
            <a:avLst/>
          </a:prstGeom>
          <a:ln w="15875">
            <a:solidFill>
              <a:srgbClr val="000000">
                <a:alpha val="5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B4833BD8-D64D-6715-38BB-399D699510A6}"/>
              </a:ext>
            </a:extLst>
          </p:cNvPr>
          <p:cNvCxnSpPr>
            <a:cxnSpLocks/>
            <a:stCxn id="31" idx="2"/>
            <a:endCxn id="44" idx="0"/>
          </p:cNvCxnSpPr>
          <p:nvPr/>
        </p:nvCxnSpPr>
        <p:spPr>
          <a:xfrm>
            <a:off x="6910412" y="3258338"/>
            <a:ext cx="1345662" cy="1839044"/>
          </a:xfrm>
          <a:prstGeom prst="straightConnector1">
            <a:avLst/>
          </a:prstGeom>
          <a:ln w="15875">
            <a:solidFill>
              <a:srgbClr val="000000">
                <a:alpha val="5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9A6BBB41-5ECB-4E60-1211-74E62F133178}"/>
              </a:ext>
            </a:extLst>
          </p:cNvPr>
          <p:cNvCxnSpPr>
            <a:cxnSpLocks/>
            <a:stCxn id="31" idx="2"/>
            <a:endCxn id="45" idx="0"/>
          </p:cNvCxnSpPr>
          <p:nvPr/>
        </p:nvCxnSpPr>
        <p:spPr>
          <a:xfrm flipH="1">
            <a:off x="3712903" y="3258338"/>
            <a:ext cx="3197509" cy="1839045"/>
          </a:xfrm>
          <a:prstGeom prst="straightConnector1">
            <a:avLst/>
          </a:prstGeom>
          <a:ln w="15875">
            <a:solidFill>
              <a:srgbClr val="000000">
                <a:alpha val="5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87802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Pré-Condições e Considerações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o permissionamento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Há dois incômodos (não são problemas concretos).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Estão em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Solidity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0.5.9  Já temos versão 0.8.0 no forno.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Deploy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ainda é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Truffle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Já temos implementação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Hardhat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Atualizar ou não?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Premissas.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Implantação do piloto não pode ter novidade / improviso.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Novos nós não aplicam regras de permissionamento históricas.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Muito provável, mas não testamos  Pré-requisito.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Decisão proposta.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Vamos implantar piloto conforme laboratório.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Evitaremos mudar os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Ingress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Aumenta a transparência.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Havendo necessidade, porém, 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é possível fazê-lo. </a:t>
            </a:r>
          </a:p>
          <a:p>
            <a:pPr marL="1257186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Ex.: ataque ao permissionamento, upgrade do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Solidity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etc.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pt-BR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2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Pré-Condições e Considerações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83025" y="1385888"/>
            <a:ext cx="10676020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o permissionamento de contas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Permissionamento de contas é, na verdade, de transação.</a:t>
            </a:r>
          </a:p>
          <a:p>
            <a:pPr lvl="2">
              <a:lnSpc>
                <a:spcPct val="150000"/>
              </a:lnSpc>
            </a:pPr>
            <a:r>
              <a:rPr lang="en-US" sz="2000" dirty="0">
                <a:solidFill>
                  <a:schemeClr val="accent1"/>
                </a:solidFill>
                <a:latin typeface="Amasis MT Pro" panose="020F0502020204030204" pitchFamily="18" charset="0"/>
                <a:cs typeface="Arial" panose="020B0604020202020204" pitchFamily="34" charset="0"/>
              </a:rPr>
              <a:t>function </a:t>
            </a:r>
            <a:r>
              <a:rPr lang="en-US" sz="2000" b="1" dirty="0" err="1">
                <a:solidFill>
                  <a:schemeClr val="accent1"/>
                </a:solidFill>
                <a:latin typeface="Amasis MT Pro" panose="020F0502020204030204" pitchFamily="18" charset="0"/>
                <a:cs typeface="Arial" panose="020B0604020202020204" pitchFamily="34" charset="0"/>
              </a:rPr>
              <a:t>transactionAllowed</a:t>
            </a:r>
            <a:r>
              <a:rPr lang="en-US" sz="2000" dirty="0">
                <a:solidFill>
                  <a:schemeClr val="accent1"/>
                </a:solidFill>
                <a:latin typeface="Amasis MT Pro" panose="020F0502020204030204" pitchFamily="18" charset="0"/>
                <a:cs typeface="Arial" panose="020B0604020202020204" pitchFamily="34" charset="0"/>
              </a:rPr>
              <a:t> (address </a:t>
            </a:r>
            <a:r>
              <a:rPr lang="en-US" sz="2000" b="1" dirty="0">
                <a:solidFill>
                  <a:schemeClr val="accent1"/>
                </a:solidFill>
                <a:latin typeface="Amasis MT Pro" panose="020F0502020204030204" pitchFamily="18" charset="0"/>
                <a:cs typeface="Arial" panose="020B0604020202020204" pitchFamily="34" charset="0"/>
              </a:rPr>
              <a:t>sender</a:t>
            </a:r>
            <a:r>
              <a:rPr lang="en-US" sz="2000" dirty="0">
                <a:solidFill>
                  <a:schemeClr val="accent1"/>
                </a:solidFill>
                <a:latin typeface="Amasis MT Pro" panose="020F0502020204030204" pitchFamily="18" charset="0"/>
                <a:cs typeface="Arial" panose="020B0604020202020204" pitchFamily="34" charset="0"/>
              </a:rPr>
              <a:t>, address </a:t>
            </a:r>
            <a:r>
              <a:rPr lang="en-US" sz="2000" b="1" dirty="0">
                <a:solidFill>
                  <a:schemeClr val="accent1"/>
                </a:solidFill>
                <a:latin typeface="Amasis MT Pro" panose="020F0502020204030204" pitchFamily="18" charset="0"/>
                <a:cs typeface="Arial" panose="020B0604020202020204" pitchFamily="34" charset="0"/>
              </a:rPr>
              <a:t>target</a:t>
            </a:r>
            <a:r>
              <a:rPr lang="en-US" sz="2000" dirty="0">
                <a:solidFill>
                  <a:schemeClr val="accent1"/>
                </a:solidFill>
                <a:latin typeface="Amasis MT Pro" panose="020F0502020204030204" pitchFamily="18" charset="0"/>
                <a:cs typeface="Arial" panose="020B0604020202020204" pitchFamily="34" charset="0"/>
              </a:rPr>
              <a:t>,</a:t>
            </a:r>
          </a:p>
          <a:p>
            <a:pPr lvl="2">
              <a:lnSpc>
                <a:spcPct val="150000"/>
              </a:lnSpc>
            </a:pPr>
            <a:r>
              <a:rPr lang="en-US" sz="2000" dirty="0">
                <a:solidFill>
                  <a:schemeClr val="accent1"/>
                </a:solidFill>
                <a:latin typeface="Amasis MT Pro" panose="020F0502020204030204" pitchFamily="18" charset="0"/>
                <a:cs typeface="Arial" panose="020B0604020202020204" pitchFamily="34" charset="0"/>
              </a:rPr>
              <a:t>        uint256 value, uint256 </a:t>
            </a:r>
            <a:r>
              <a:rPr lang="en-US" sz="2000" dirty="0" err="1">
                <a:solidFill>
                  <a:schemeClr val="accent1"/>
                </a:solidFill>
                <a:latin typeface="Amasis MT Pro" panose="020F0502020204030204" pitchFamily="18" charset="0"/>
                <a:cs typeface="Arial" panose="020B0604020202020204" pitchFamily="34" charset="0"/>
              </a:rPr>
              <a:t>gasPrice</a:t>
            </a:r>
            <a:r>
              <a:rPr lang="en-US" sz="2000" dirty="0">
                <a:solidFill>
                  <a:schemeClr val="accent1"/>
                </a:solidFill>
                <a:latin typeface="Amasis MT Pro" panose="020F0502020204030204" pitchFamily="18" charset="0"/>
                <a:cs typeface="Arial" panose="020B0604020202020204" pitchFamily="34" charset="0"/>
              </a:rPr>
              <a:t>, uint256 </a:t>
            </a:r>
            <a:r>
              <a:rPr lang="en-US" sz="2000" dirty="0" err="1">
                <a:solidFill>
                  <a:schemeClr val="accent1"/>
                </a:solidFill>
                <a:latin typeface="Amasis MT Pro" panose="020F0502020204030204" pitchFamily="18" charset="0"/>
                <a:cs typeface="Arial" panose="020B0604020202020204" pitchFamily="34" charset="0"/>
              </a:rPr>
              <a:t>gasLimit</a:t>
            </a:r>
            <a:r>
              <a:rPr lang="en-US" sz="2000" dirty="0">
                <a:solidFill>
                  <a:schemeClr val="accent1"/>
                </a:solidFill>
                <a:latin typeface="Amasis MT Pro" panose="020F0502020204030204" pitchFamily="18" charset="0"/>
                <a:cs typeface="Arial" panose="020B0604020202020204" pitchFamily="34" charset="0"/>
              </a:rPr>
              <a:t>, </a:t>
            </a:r>
          </a:p>
          <a:p>
            <a:pPr lvl="2">
              <a:lnSpc>
                <a:spcPct val="150000"/>
              </a:lnSpc>
            </a:pPr>
            <a:r>
              <a:rPr lang="en-US" sz="2000" dirty="0">
                <a:solidFill>
                  <a:schemeClr val="accent1"/>
                </a:solidFill>
                <a:latin typeface="Amasis MT Pro" panose="020F0502020204030204" pitchFamily="18" charset="0"/>
                <a:cs typeface="Arial" panose="020B0604020202020204" pitchFamily="34" charset="0"/>
              </a:rPr>
              <a:t>	bytes memory payload) </a:t>
            </a:r>
            <a:r>
              <a:rPr lang="en-US" sz="2000" b="1" dirty="0">
                <a:solidFill>
                  <a:schemeClr val="accent1"/>
                </a:solidFill>
                <a:latin typeface="Amasis MT Pro" panose="020F0502020204030204" pitchFamily="18" charset="0"/>
                <a:cs typeface="Arial" panose="020B0604020202020204" pitchFamily="34" charset="0"/>
              </a:rPr>
              <a:t>public view returns (bool)</a:t>
            </a:r>
          </a:p>
          <a:p>
            <a:pPr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implementar, por exemplo:</a:t>
            </a:r>
          </a:p>
          <a:p>
            <a:pPr lvl="3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Controle de uso, bloqueio 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etc.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Ao importar blocos, os nós aplicam o permissionamento de contas. </a:t>
            </a:r>
          </a:p>
          <a:p>
            <a:pPr marL="800044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Incluindo se entrarem na rede no futuro.</a:t>
            </a:r>
          </a:p>
        </p:txBody>
      </p:sp>
    </p:spTree>
    <p:extLst>
      <p:ext uri="{BB962C8B-B14F-4D97-AF65-F5344CB8AC3E}">
        <p14:creationId xmlns:p14="http://schemas.microsoft.com/office/powerpoint/2010/main" val="286612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Props1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95aee72d-2f82-48e1-9078-193c2d8a0bda}" enabled="1" method="Privileged" siteId="{7e2324c6-6925-427e-b56d-4e6eda1675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14268</TotalTime>
  <Words>849</Words>
  <Application>Microsoft Office PowerPoint</Application>
  <PresentationFormat>Widescreen</PresentationFormat>
  <Paragraphs>175</Paragraphs>
  <Slides>13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Amasis MT Pro</vt:lpstr>
      <vt:lpstr>Arial</vt:lpstr>
      <vt:lpstr>Calibri</vt:lpstr>
      <vt:lpstr>Calibri Light</vt:lpstr>
      <vt:lpstr>Courier New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Gladstone Moises Arantes Junior</cp:lastModifiedBy>
  <cp:revision>89</cp:revision>
  <cp:lastPrinted>2022-11-07T22:20:14Z</cp:lastPrinted>
  <dcterms:created xsi:type="dcterms:W3CDTF">2023-03-27T20:40:19Z</dcterms:created>
  <dcterms:modified xsi:type="dcterms:W3CDTF">2023-11-28T21:29:22Z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